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2"/>
  </p:notesMasterIdLst>
  <p:sldIdLst>
    <p:sldId id="279" r:id="rId5"/>
    <p:sldId id="332" r:id="rId6"/>
    <p:sldId id="274" r:id="rId7"/>
    <p:sldId id="289" r:id="rId8"/>
    <p:sldId id="333" r:id="rId9"/>
    <p:sldId id="334" r:id="rId10"/>
    <p:sldId id="336" r:id="rId11"/>
    <p:sldId id="324" r:id="rId12"/>
    <p:sldId id="325" r:id="rId13"/>
    <p:sldId id="343" r:id="rId14"/>
    <p:sldId id="345" r:id="rId15"/>
    <p:sldId id="351" r:id="rId16"/>
    <p:sldId id="346" r:id="rId17"/>
    <p:sldId id="347" r:id="rId18"/>
    <p:sldId id="348" r:id="rId19"/>
    <p:sldId id="350" r:id="rId20"/>
    <p:sldId id="349" r:id="rId21"/>
    <p:sldId id="335" r:id="rId22"/>
    <p:sldId id="344" r:id="rId23"/>
    <p:sldId id="338" r:id="rId24"/>
    <p:sldId id="340" r:id="rId25"/>
    <p:sldId id="329" r:id="rId26"/>
    <p:sldId id="323" r:id="rId27"/>
    <p:sldId id="328" r:id="rId28"/>
    <p:sldId id="271" r:id="rId29"/>
    <p:sldId id="341" r:id="rId30"/>
    <p:sldId id="27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é Luis Cano" initials="JLC" lastIdx="1" clrIdx="0">
    <p:extLst>
      <p:ext uri="{19B8F6BF-5375-455C-9EA6-DF929625EA0E}">
        <p15:presenceInfo xmlns:p15="http://schemas.microsoft.com/office/powerpoint/2012/main" userId="S::joseluis.cano@next-step.es::9dbd2047-fd1b-4cd9-a511-5492161547c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2773"/>
    <a:srgbClr val="E7BFE8"/>
    <a:srgbClr val="CE88CB"/>
    <a:srgbClr val="B99D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3860" autoAdjust="0"/>
  </p:normalViewPr>
  <p:slideViewPr>
    <p:cSldViewPr snapToGrid="0">
      <p:cViewPr varScale="1">
        <p:scale>
          <a:sx n="92" d="100"/>
          <a:sy n="92" d="100"/>
        </p:scale>
        <p:origin x="1230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EF238-771A-4086-BC2A-86F3ACCCAA59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038A7-6744-4992-B939-454D2EA547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01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11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5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24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77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10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8892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0581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2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8297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247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27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4769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141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546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Descripción Diana</a:t>
            </a:r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¿Estás desarrollando un informe pero el volumen de datos es muy alto y el modelo se hace muy lento?</a:t>
            </a:r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¿Tienes un modelo que quieres distribuir a varios departamentos o clientes?</a:t>
            </a:r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¿Sabes cómo configurar tus modelos para varios ambientes: desarrollo,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testing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producción?</a:t>
            </a:r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 parámetros de consulta en Power Query son la solución a todos estos problemas.</a:t>
            </a:r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Acompáñame en esta sesión, juntos identificaremos los distintos escenarios y casos de uso donde podemos utilizarlos. A través de ejemplos aprenderemos a definir, modificar y eliminar parámetros así como editar sus valores.</a:t>
            </a:r>
          </a:p>
          <a:p>
            <a:endParaRPr lang="es-ES" dirty="0"/>
          </a:p>
          <a:p>
            <a:r>
              <a:rPr lang="es-ES" b="1" dirty="0"/>
              <a:t>Descripción </a:t>
            </a:r>
            <a:r>
              <a:rPr lang="es-ES" b="1" dirty="0" err="1"/>
              <a:t>Darlis</a:t>
            </a:r>
            <a:endParaRPr lang="es-ES" b="1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Seguro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conoces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Minería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al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has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escuchado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¿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sabías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además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Minería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Aunque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lo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nunca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creemos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propia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Por lo general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centramos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KPIs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nunca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vemos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acciones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realizaron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alcanzarlos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sesión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muestro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añadir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proyectos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Power BI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Minería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No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pierdas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43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071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88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24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497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24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44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714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standing in front of a building&#10;&#10;Description automatically generated" hidden="1">
            <a:extLst>
              <a:ext uri="{FF2B5EF4-FFF2-40B4-BE49-F238E27FC236}">
                <a16:creationId xmlns:a16="http://schemas.microsoft.com/office/drawing/2014/main" id="{F37540D8-E678-45CA-921D-B3A8344E29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b="546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06EEDE7-E2AE-4320-9EEF-CD4FCA16EB3A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63656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3C95FA0E-DA9D-49C8-A7D0-F5992555FC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" b="104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BE28663E-807B-4A31-96DA-CF7E37F0A850}"/>
              </a:ext>
            </a:extLst>
          </p:cNvPr>
          <p:cNvSpPr/>
          <p:nvPr userDrawn="1"/>
        </p:nvSpPr>
        <p:spPr>
          <a:xfrm>
            <a:off x="0" y="-2"/>
            <a:ext cx="12192000" cy="2167501"/>
          </a:xfrm>
          <a:prstGeom prst="rect">
            <a:avLst/>
          </a:prstGeom>
          <a:solidFill>
            <a:srgbClr val="80B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hidden="1">
            <a:extLst>
              <a:ext uri="{FF2B5EF4-FFF2-40B4-BE49-F238E27FC236}">
                <a16:creationId xmlns:a16="http://schemas.microsoft.com/office/drawing/2014/main" id="{6CA386EF-6C63-4600-9DCC-05D3A8C968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29" y="224150"/>
            <a:ext cx="8770735" cy="1757510"/>
          </a:xfrm>
          <a:prstGeom prst="rect">
            <a:avLst/>
          </a:prstGeom>
        </p:spPr>
      </p:pic>
      <p:grpSp>
        <p:nvGrpSpPr>
          <p:cNvPr id="7" name="Group 6" hidden="1">
            <a:extLst>
              <a:ext uri="{FF2B5EF4-FFF2-40B4-BE49-F238E27FC236}">
                <a16:creationId xmlns:a16="http://schemas.microsoft.com/office/drawing/2014/main" id="{F4C785E6-0684-4C2C-A62E-3AA4A71E6302}"/>
              </a:ext>
            </a:extLst>
          </p:cNvPr>
          <p:cNvGrpSpPr/>
          <p:nvPr userDrawn="1"/>
        </p:nvGrpSpPr>
        <p:grpSpPr>
          <a:xfrm>
            <a:off x="1057444" y="2676620"/>
            <a:ext cx="5059209" cy="3732490"/>
            <a:chOff x="786925" y="2676620"/>
            <a:chExt cx="5059209" cy="37324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414543-9432-44E2-9FA5-B547089E2024}"/>
                </a:ext>
              </a:extLst>
            </p:cNvPr>
            <p:cNvSpPr txBox="1"/>
            <p:nvPr/>
          </p:nvSpPr>
          <p:spPr>
            <a:xfrm>
              <a:off x="834655" y="2676620"/>
              <a:ext cx="3827722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latin typeface="Klavika Medium Condensed" panose="020B0506040000020004" pitchFamily="34" charset="0"/>
                </a:rPr>
                <a:t>FUEL YOUR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629E54-BF38-4D1B-BBA8-D75D34FC7189}"/>
                </a:ext>
              </a:extLst>
            </p:cNvPr>
            <p:cNvSpPr txBox="1"/>
            <p:nvPr/>
          </p:nvSpPr>
          <p:spPr>
            <a:xfrm>
              <a:off x="824022" y="3371580"/>
              <a:ext cx="4072271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latin typeface="Klavika Medium Condensed" panose="020B0506040000020004" pitchFamily="34" charset="0"/>
                </a:rPr>
                <a:t>KNOWLEDGE.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11A884-0246-4C4E-A89C-8E64CF774187}"/>
                </a:ext>
              </a:extLst>
            </p:cNvPr>
            <p:cNvSpPr txBox="1"/>
            <p:nvPr/>
          </p:nvSpPr>
          <p:spPr>
            <a:xfrm>
              <a:off x="1773863" y="4293736"/>
              <a:ext cx="407227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NETWORK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F7DAE3-9B54-49FF-BFB2-8BD274411E77}"/>
                </a:ext>
              </a:extLst>
            </p:cNvPr>
            <p:cNvSpPr txBox="1"/>
            <p:nvPr/>
          </p:nvSpPr>
          <p:spPr>
            <a:xfrm>
              <a:off x="1773863" y="4982091"/>
              <a:ext cx="403328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LEARN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0AB586-DECE-4B35-8852-57D971E60A89}"/>
                </a:ext>
              </a:extLst>
            </p:cNvPr>
            <p:cNvSpPr txBox="1"/>
            <p:nvPr/>
          </p:nvSpPr>
          <p:spPr>
            <a:xfrm>
              <a:off x="1773863" y="5670446"/>
              <a:ext cx="407227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DISCOVER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510A84E-C31A-4A9B-888A-F5C5484A7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2" y="4375330"/>
              <a:ext cx="767299" cy="57547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81299F-18C1-483C-8494-92516E878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2" y="5063685"/>
              <a:ext cx="767299" cy="57547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4B13D88-9D3E-4B9D-874E-A1C864D75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925" y="5752040"/>
              <a:ext cx="767299" cy="575475"/>
            </a:xfrm>
            <a:prstGeom prst="rect">
              <a:avLst/>
            </a:prstGeom>
          </p:spPr>
        </p:pic>
      </p:grpSp>
      <p:sp>
        <p:nvSpPr>
          <p:cNvPr id="16" name="TextBox 15" hidden="1">
            <a:extLst>
              <a:ext uri="{FF2B5EF4-FFF2-40B4-BE49-F238E27FC236}">
                <a16:creationId xmlns:a16="http://schemas.microsoft.com/office/drawing/2014/main" id="{13083FC1-9A73-433C-A8A0-05A9066326C2}"/>
              </a:ext>
            </a:extLst>
          </p:cNvPr>
          <p:cNvSpPr txBox="1"/>
          <p:nvPr userDrawn="1"/>
        </p:nvSpPr>
        <p:spPr>
          <a:xfrm>
            <a:off x="7169071" y="5732000"/>
            <a:ext cx="41783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400" dirty="0">
                <a:solidFill>
                  <a:srgbClr val="80BD42"/>
                </a:solidFill>
                <a:latin typeface="Klavika Medium Condensed" panose="020B0506040000020004" pitchFamily="34" charset="0"/>
              </a:rPr>
              <a:t>CollaborateCanada.com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A7ACE8-2EDC-4CE4-A116-71BD3F72B8E4}"/>
              </a:ext>
            </a:extLst>
          </p:cNvPr>
          <p:cNvSpPr/>
          <p:nvPr userDrawn="1"/>
        </p:nvSpPr>
        <p:spPr>
          <a:xfrm>
            <a:off x="0" y="6115049"/>
            <a:ext cx="12192000" cy="742950"/>
          </a:xfrm>
          <a:prstGeom prst="rect">
            <a:avLst/>
          </a:prstGeom>
          <a:solidFill>
            <a:srgbClr val="732773"/>
          </a:solidFill>
          <a:ln w="0">
            <a:solidFill>
              <a:srgbClr val="732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CBE2F8-688E-4E15-A63A-A21372CB97DE}"/>
              </a:ext>
            </a:extLst>
          </p:cNvPr>
          <p:cNvSpPr/>
          <p:nvPr userDrawn="1"/>
        </p:nvSpPr>
        <p:spPr>
          <a:xfrm>
            <a:off x="0" y="6125418"/>
            <a:ext cx="12192000" cy="74295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solidFill>
              <a:srgbClr val="138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10C1B66-81DE-464D-A273-247863A8CA54}"/>
              </a:ext>
            </a:extLst>
          </p:cNvPr>
          <p:cNvCxnSpPr>
            <a:cxnSpLocks/>
          </p:cNvCxnSpPr>
          <p:nvPr userDrawn="1"/>
        </p:nvCxnSpPr>
        <p:spPr>
          <a:xfrm>
            <a:off x="1325918" y="3429000"/>
            <a:ext cx="450924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063B49C-3F0B-443B-A64C-02A32C1CEF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9988" y="4191245"/>
            <a:ext cx="4907676" cy="1228838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</a:t>
            </a:r>
            <a:r>
              <a:rPr lang="es-ES" noProof="0" dirty="0"/>
              <a:t>Título de sesión&gt;</a:t>
            </a:r>
          </a:p>
          <a:p>
            <a:pPr lvl="4"/>
            <a:endParaRPr lang="en-CA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0D1A4E00-B549-4F9D-B792-E1C49880AD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69988" y="5597053"/>
            <a:ext cx="4512773" cy="397947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</a:t>
            </a:r>
            <a:r>
              <a:rPr lang="es-ES" noProof="0" dirty="0"/>
              <a:t>Nombre del/la ponente&gt;</a:t>
            </a:r>
          </a:p>
          <a:p>
            <a:pPr lvl="4"/>
            <a:endParaRPr lang="en-CA" dirty="0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DD9DA512-9A23-4124-A4EE-B885F5CD5F67}"/>
              </a:ext>
            </a:extLst>
          </p:cNvPr>
          <p:cNvSpPr txBox="1">
            <a:spLocks/>
          </p:cNvSpPr>
          <p:nvPr userDrawn="1"/>
        </p:nvSpPr>
        <p:spPr>
          <a:xfrm>
            <a:off x="1262116" y="931785"/>
            <a:ext cx="4176713" cy="238125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100" dirty="0">
                <a:latin typeface="Gill Sans MT" panose="020B0502020104020203" pitchFamily="34" charset="0"/>
              </a:rPr>
              <a:t>POWER PLATFORM</a:t>
            </a:r>
          </a:p>
          <a:p>
            <a:r>
              <a:rPr lang="en-US" sz="4100" dirty="0">
                <a:latin typeface="Gill Sans MT" panose="020B0502020104020203" pitchFamily="34" charset="0"/>
              </a:rPr>
              <a:t>MADRID</a:t>
            </a:r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3099DEBE-706F-4D63-8F25-0C54EF9DC68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016" y="797918"/>
            <a:ext cx="4019048" cy="4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67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5005B1F-8328-4164-B84C-D9FD9044644F}"/>
              </a:ext>
            </a:extLst>
          </p:cNvPr>
          <p:cNvSpPr txBox="1"/>
          <p:nvPr userDrawn="1"/>
        </p:nvSpPr>
        <p:spPr>
          <a:xfrm>
            <a:off x="7365076" y="6031165"/>
            <a:ext cx="3843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1800" b="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PowerPlatformEspaña</a:t>
            </a:r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B0527BC-51B9-4ACD-B235-32ECAFB1E3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 noProof="0" dirty="0"/>
              <a:t>Demo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76214E5-0CCE-4155-A3F4-2FC8176EB4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63" y="5937556"/>
            <a:ext cx="813795" cy="85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52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A3E356C-87B5-43AA-98B0-26F9D0EC9D5C}"/>
              </a:ext>
            </a:extLst>
          </p:cNvPr>
          <p:cNvSpPr txBox="1"/>
          <p:nvPr userDrawn="1"/>
        </p:nvSpPr>
        <p:spPr>
          <a:xfrm>
            <a:off x="6658495" y="6031165"/>
            <a:ext cx="455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1800" b="0" dirty="0" err="1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PowerPlatformEspaña</a:t>
            </a:r>
            <a:endParaRPr lang="en-US" sz="1800" b="0" dirty="0">
              <a:solidFill>
                <a:srgbClr val="732773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F4B0BDC-EAC5-431F-B768-594D5BF108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s-ES" noProof="0" dirty="0"/>
              <a:t>Demo</a:t>
            </a:r>
            <a:endParaRPr lang="en-US" dirty="0"/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37A893D0-7147-4405-A9C9-D178DA21D0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10" y="5935005"/>
            <a:ext cx="817732" cy="85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77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4C5121-7410-4246-ADA3-6B8E3DB79483}"/>
              </a:ext>
            </a:extLst>
          </p:cNvPr>
          <p:cNvSpPr txBox="1"/>
          <p:nvPr userDrawn="1"/>
        </p:nvSpPr>
        <p:spPr>
          <a:xfrm>
            <a:off x="7204364" y="6031165"/>
            <a:ext cx="400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1800" b="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PowerPlatformEspaña</a:t>
            </a:r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46B731E-1E68-48AC-AD62-BD5154F504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s-ES" noProof="0" dirty="0"/>
              <a:t>Título de sección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AD2D3AB-D161-462D-99AF-D4EAD2FD49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63" y="5937556"/>
            <a:ext cx="813795" cy="85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055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7D3CDB-9FD6-4043-877D-0A148B11EB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005B1F-8328-4164-B84C-D9FD9044644F}"/>
              </a:ext>
            </a:extLst>
          </p:cNvPr>
          <p:cNvSpPr txBox="1"/>
          <p:nvPr userDrawn="1"/>
        </p:nvSpPr>
        <p:spPr>
          <a:xfrm>
            <a:off x="7305964" y="6031165"/>
            <a:ext cx="390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kern="1200" dirty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#</a:t>
            </a:r>
            <a:r>
              <a:rPr lang="en-US" sz="1800" b="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PowerPlatformEspaña</a:t>
            </a:r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EF1976-2234-4FC6-8DF8-26E5DE7F2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s-ES" noProof="0" dirty="0"/>
              <a:t>Título de sección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8FEC53C6-B8CD-4447-8DC5-7D4753866A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10" y="5935005"/>
            <a:ext cx="813795" cy="85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56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A3E356C-87B5-43AA-98B0-26F9D0EC9D5C}"/>
              </a:ext>
            </a:extLst>
          </p:cNvPr>
          <p:cNvSpPr txBox="1"/>
          <p:nvPr userDrawn="1"/>
        </p:nvSpPr>
        <p:spPr>
          <a:xfrm>
            <a:off x="7139709" y="6031165"/>
            <a:ext cx="406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1800" b="0" dirty="0" err="1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PowerPlatformEspaña</a:t>
            </a:r>
            <a:endParaRPr lang="en-US" sz="1800" b="0" dirty="0">
              <a:solidFill>
                <a:srgbClr val="732773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r>
              <a:rPr lang="es-ES" noProof="0" dirty="0"/>
              <a:t>Título de sección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BF08CCB9-211D-4151-9311-B94072E271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10" y="5935005"/>
            <a:ext cx="817732" cy="85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16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174B03-5E73-4C92-BE12-44F39CF5B33B}"/>
              </a:ext>
            </a:extLst>
          </p:cNvPr>
          <p:cNvSpPr txBox="1"/>
          <p:nvPr userDrawn="1"/>
        </p:nvSpPr>
        <p:spPr>
          <a:xfrm>
            <a:off x="7509164" y="6031165"/>
            <a:ext cx="369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1800" b="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PowerPlatformEspaña</a:t>
            </a:r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A20FBD3-9651-4541-B7B0-534852ADA6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63" y="5937556"/>
            <a:ext cx="813795" cy="85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569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FE6090F-FCC2-4008-B7D7-B941F1AAF876}"/>
              </a:ext>
            </a:extLst>
          </p:cNvPr>
          <p:cNvSpPr txBox="1"/>
          <p:nvPr userDrawn="1"/>
        </p:nvSpPr>
        <p:spPr>
          <a:xfrm>
            <a:off x="7490691" y="6031165"/>
            <a:ext cx="371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1800" b="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PowerPlatformEspaña</a:t>
            </a:r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1BEA735-DD65-4B00-95E5-5E39519798D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10" y="5935005"/>
            <a:ext cx="813795" cy="85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317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24335F-25E6-4167-85DC-DC215C1B501B}"/>
              </a:ext>
            </a:extLst>
          </p:cNvPr>
          <p:cNvSpPr txBox="1"/>
          <p:nvPr userDrawn="1"/>
        </p:nvSpPr>
        <p:spPr>
          <a:xfrm>
            <a:off x="7093527" y="6031165"/>
            <a:ext cx="411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1800" b="0" dirty="0" err="1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PowerPlatformEspaña</a:t>
            </a:r>
            <a:endParaRPr lang="en-US" sz="1800" b="0" dirty="0">
              <a:solidFill>
                <a:srgbClr val="732773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D29495-A79B-4A76-BB7B-A7E891FCBB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10" y="5935005"/>
            <a:ext cx="817732" cy="85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94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bject&#10;&#10;Description generated with very high confidence" hidden="1">
            <a:extLst>
              <a:ext uri="{FF2B5EF4-FFF2-40B4-BE49-F238E27FC236}">
                <a16:creationId xmlns:a16="http://schemas.microsoft.com/office/drawing/2014/main" id="{C47C373B-006A-4A1D-9787-B7B16330A1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2" y="1774208"/>
            <a:ext cx="10534436" cy="21119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C1D505-2A1E-494E-8EEC-964158FEDE1D}"/>
              </a:ext>
            </a:extLst>
          </p:cNvPr>
          <p:cNvSpPr txBox="1"/>
          <p:nvPr userDrawn="1"/>
        </p:nvSpPr>
        <p:spPr>
          <a:xfrm>
            <a:off x="7509164" y="6031165"/>
            <a:ext cx="369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1800" b="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PowerPlatformEspaña</a:t>
            </a:r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9DEB469-0190-45EF-A91B-07AA88523E3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63" y="5937556"/>
            <a:ext cx="813795" cy="85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299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199" y="1437954"/>
            <a:ext cx="10515601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AF94216-8228-4694-88EB-6AE34DAEBE60}"/>
              </a:ext>
            </a:extLst>
          </p:cNvPr>
          <p:cNvSpPr txBox="1"/>
          <p:nvPr userDrawn="1"/>
        </p:nvSpPr>
        <p:spPr>
          <a:xfrm>
            <a:off x="7139709" y="6031165"/>
            <a:ext cx="406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1800" b="0" dirty="0" err="1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PowerPlatformMadrid</a:t>
            </a:r>
            <a:endParaRPr lang="en-US" sz="1800" b="0" dirty="0">
              <a:solidFill>
                <a:srgbClr val="732773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D23F87EC-C469-4B8B-8168-7F56B691C9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10" y="5935005"/>
            <a:ext cx="817732" cy="85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58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standing in front of a building&#10;&#10;Description automatically generated" hidden="1">
            <a:extLst>
              <a:ext uri="{FF2B5EF4-FFF2-40B4-BE49-F238E27FC236}">
                <a16:creationId xmlns:a16="http://schemas.microsoft.com/office/drawing/2014/main" id="{F37540D8-E678-45CA-921D-B3A8344E29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b="546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06EEDE7-E2AE-4320-9EEF-CD4FCA16EB3A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63656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3C95FA0E-DA9D-49C8-A7D0-F5992555FC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" b="104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BE28663E-807B-4A31-96DA-CF7E37F0A850}"/>
              </a:ext>
            </a:extLst>
          </p:cNvPr>
          <p:cNvSpPr/>
          <p:nvPr userDrawn="1"/>
        </p:nvSpPr>
        <p:spPr>
          <a:xfrm>
            <a:off x="0" y="-2"/>
            <a:ext cx="12192000" cy="2167501"/>
          </a:xfrm>
          <a:prstGeom prst="rect">
            <a:avLst/>
          </a:prstGeom>
          <a:solidFill>
            <a:srgbClr val="80B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hidden="1">
            <a:extLst>
              <a:ext uri="{FF2B5EF4-FFF2-40B4-BE49-F238E27FC236}">
                <a16:creationId xmlns:a16="http://schemas.microsoft.com/office/drawing/2014/main" id="{6CA386EF-6C63-4600-9DCC-05D3A8C968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29" y="224150"/>
            <a:ext cx="8770735" cy="1757510"/>
          </a:xfrm>
          <a:prstGeom prst="rect">
            <a:avLst/>
          </a:prstGeom>
        </p:spPr>
      </p:pic>
      <p:grpSp>
        <p:nvGrpSpPr>
          <p:cNvPr id="7" name="Group 6" hidden="1">
            <a:extLst>
              <a:ext uri="{FF2B5EF4-FFF2-40B4-BE49-F238E27FC236}">
                <a16:creationId xmlns:a16="http://schemas.microsoft.com/office/drawing/2014/main" id="{F4C785E6-0684-4C2C-A62E-3AA4A71E6302}"/>
              </a:ext>
            </a:extLst>
          </p:cNvPr>
          <p:cNvGrpSpPr/>
          <p:nvPr userDrawn="1"/>
        </p:nvGrpSpPr>
        <p:grpSpPr>
          <a:xfrm>
            <a:off x="1057444" y="2676620"/>
            <a:ext cx="5059209" cy="3732490"/>
            <a:chOff x="786925" y="2676620"/>
            <a:chExt cx="5059209" cy="37324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414543-9432-44E2-9FA5-B547089E2024}"/>
                </a:ext>
              </a:extLst>
            </p:cNvPr>
            <p:cNvSpPr txBox="1"/>
            <p:nvPr/>
          </p:nvSpPr>
          <p:spPr>
            <a:xfrm>
              <a:off x="834655" y="2676620"/>
              <a:ext cx="3827722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latin typeface="Klavika Medium Condensed" panose="020B0506040000020004" pitchFamily="34" charset="0"/>
                </a:rPr>
                <a:t>FUEL YOUR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629E54-BF38-4D1B-BBA8-D75D34FC7189}"/>
                </a:ext>
              </a:extLst>
            </p:cNvPr>
            <p:cNvSpPr txBox="1"/>
            <p:nvPr/>
          </p:nvSpPr>
          <p:spPr>
            <a:xfrm>
              <a:off x="824022" y="3371580"/>
              <a:ext cx="4072271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latin typeface="Klavika Medium Condensed" panose="020B0506040000020004" pitchFamily="34" charset="0"/>
                </a:rPr>
                <a:t>KNOWLEDGE.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11A884-0246-4C4E-A89C-8E64CF774187}"/>
                </a:ext>
              </a:extLst>
            </p:cNvPr>
            <p:cNvSpPr txBox="1"/>
            <p:nvPr/>
          </p:nvSpPr>
          <p:spPr>
            <a:xfrm>
              <a:off x="1773863" y="4293736"/>
              <a:ext cx="407227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NETWORK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F7DAE3-9B54-49FF-BFB2-8BD274411E77}"/>
                </a:ext>
              </a:extLst>
            </p:cNvPr>
            <p:cNvSpPr txBox="1"/>
            <p:nvPr/>
          </p:nvSpPr>
          <p:spPr>
            <a:xfrm>
              <a:off x="1773863" y="4982091"/>
              <a:ext cx="403328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LEARN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0AB586-DECE-4B35-8852-57D971E60A89}"/>
                </a:ext>
              </a:extLst>
            </p:cNvPr>
            <p:cNvSpPr txBox="1"/>
            <p:nvPr/>
          </p:nvSpPr>
          <p:spPr>
            <a:xfrm>
              <a:off x="1773863" y="5670446"/>
              <a:ext cx="407227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DISCOVER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510A84E-C31A-4A9B-888A-F5C5484A7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2" y="4375330"/>
              <a:ext cx="767299" cy="57547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81299F-18C1-483C-8494-92516E878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2" y="5063685"/>
              <a:ext cx="767299" cy="57547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4B13D88-9D3E-4B9D-874E-A1C864D75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925" y="5752040"/>
              <a:ext cx="767299" cy="575475"/>
            </a:xfrm>
            <a:prstGeom prst="rect">
              <a:avLst/>
            </a:prstGeom>
          </p:spPr>
        </p:pic>
      </p:grpSp>
      <p:sp>
        <p:nvSpPr>
          <p:cNvPr id="16" name="TextBox 15" hidden="1">
            <a:extLst>
              <a:ext uri="{FF2B5EF4-FFF2-40B4-BE49-F238E27FC236}">
                <a16:creationId xmlns:a16="http://schemas.microsoft.com/office/drawing/2014/main" id="{13083FC1-9A73-433C-A8A0-05A9066326C2}"/>
              </a:ext>
            </a:extLst>
          </p:cNvPr>
          <p:cNvSpPr txBox="1"/>
          <p:nvPr userDrawn="1"/>
        </p:nvSpPr>
        <p:spPr>
          <a:xfrm>
            <a:off x="7169071" y="5732000"/>
            <a:ext cx="41783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400" dirty="0">
                <a:solidFill>
                  <a:srgbClr val="80BD42"/>
                </a:solidFill>
                <a:latin typeface="Klavika Medium Condensed" panose="020B0506040000020004" pitchFamily="34" charset="0"/>
              </a:rPr>
              <a:t>CollaborateCanada.com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A7ACE8-2EDC-4CE4-A116-71BD3F72B8E4}"/>
              </a:ext>
            </a:extLst>
          </p:cNvPr>
          <p:cNvSpPr/>
          <p:nvPr userDrawn="1"/>
        </p:nvSpPr>
        <p:spPr>
          <a:xfrm>
            <a:off x="0" y="6115049"/>
            <a:ext cx="12192000" cy="742950"/>
          </a:xfrm>
          <a:prstGeom prst="rect">
            <a:avLst/>
          </a:prstGeom>
          <a:solidFill>
            <a:srgbClr val="732773"/>
          </a:solidFill>
          <a:ln w="0">
            <a:solidFill>
              <a:srgbClr val="732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CBE2F8-688E-4E15-A63A-A21372CB97DE}"/>
              </a:ext>
            </a:extLst>
          </p:cNvPr>
          <p:cNvSpPr/>
          <p:nvPr userDrawn="1"/>
        </p:nvSpPr>
        <p:spPr>
          <a:xfrm>
            <a:off x="0" y="6125418"/>
            <a:ext cx="12192000" cy="74295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solidFill>
              <a:srgbClr val="138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10C1B66-81DE-464D-A273-247863A8CA54}"/>
              </a:ext>
            </a:extLst>
          </p:cNvPr>
          <p:cNvCxnSpPr>
            <a:cxnSpLocks/>
          </p:cNvCxnSpPr>
          <p:nvPr userDrawn="1"/>
        </p:nvCxnSpPr>
        <p:spPr>
          <a:xfrm>
            <a:off x="1325918" y="3429000"/>
            <a:ext cx="450924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063B49C-3F0B-443B-A64C-02A32C1CEF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9988" y="4191245"/>
            <a:ext cx="4907676" cy="1228838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</a:t>
            </a:r>
            <a:r>
              <a:rPr lang="es-ES" noProof="0" dirty="0"/>
              <a:t>Título de sesión&gt;</a:t>
            </a:r>
          </a:p>
          <a:p>
            <a:pPr lvl="4"/>
            <a:endParaRPr lang="en-CA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0D1A4E00-B549-4F9D-B792-E1C49880AD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69988" y="5597053"/>
            <a:ext cx="4512773" cy="397947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</a:t>
            </a:r>
            <a:r>
              <a:rPr lang="es-ES" noProof="0" dirty="0"/>
              <a:t>Nombre del/la ponente&gt;</a:t>
            </a:r>
          </a:p>
          <a:p>
            <a:pPr lvl="4"/>
            <a:endParaRPr lang="en-CA" dirty="0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DD9DA512-9A23-4124-A4EE-B885F5CD5F67}"/>
              </a:ext>
            </a:extLst>
          </p:cNvPr>
          <p:cNvSpPr txBox="1">
            <a:spLocks/>
          </p:cNvSpPr>
          <p:nvPr userDrawn="1"/>
        </p:nvSpPr>
        <p:spPr>
          <a:xfrm>
            <a:off x="1262116" y="931785"/>
            <a:ext cx="4176713" cy="238125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100" dirty="0">
                <a:latin typeface="Gill Sans MT" panose="020B0502020104020203" pitchFamily="34" charset="0"/>
              </a:rPr>
              <a:t>POWER PLATFORM</a:t>
            </a:r>
          </a:p>
          <a:p>
            <a:r>
              <a:rPr lang="en-US" sz="4100" dirty="0">
                <a:latin typeface="Gill Sans MT" panose="020B0502020104020203" pitchFamily="34" charset="0"/>
              </a:rPr>
              <a:t>ESPAÑA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973585C0-7DB3-4856-9460-835C068C95F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504" y="1201510"/>
            <a:ext cx="4458322" cy="40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56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889F2-0649-473B-BB80-13C1E8A4F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6C75D-7657-4260-BF7B-BF3B971B0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1179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495AB5-0591-4D60-895E-D3D1EED9EC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74182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9455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1BCCB-2C8B-48A3-929E-8770963C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E89DFA-D552-4217-97C2-F431D717AD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0A4BB6-3529-4BCD-96D2-81C43546C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8878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CFCCD-58CB-4AD3-B61B-80AD43C64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24D7FF-354C-48AC-87CC-349EA4892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1923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DBE494-0A75-4F85-BA08-6BEBB2D4FB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78C279-7945-4BEB-8746-D75962CAD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0454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624AC-2475-4C3E-82C6-30652F898F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noProof="0" dirty="0"/>
              <a:t>Texto en el título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882A1-7DE2-4318-B486-44ECA4D534E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s-ES" noProof="0" dirty="0"/>
              <a:t>Texto de primer nivel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6C4BA-C2F2-4885-B757-0CBD1E36A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304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6E3B8B4D-AF82-4148-89AE-74900FF973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b="5467"/>
          <a:stretch/>
        </p:blipFill>
        <p:spPr>
          <a:xfrm>
            <a:off x="-11176" y="1"/>
            <a:ext cx="12192000" cy="6858001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A8DE8C5B-F3F5-4533-BDF7-2BA293EBEE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" r="50000"/>
          <a:stretch/>
        </p:blipFill>
        <p:spPr>
          <a:xfrm>
            <a:off x="6414448" y="-1"/>
            <a:ext cx="5766376" cy="68579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1D3CE-07AE-4C94-8046-8940EC8DBB6D}"/>
              </a:ext>
            </a:extLst>
          </p:cNvPr>
          <p:cNvSpPr/>
          <p:nvPr userDrawn="1"/>
        </p:nvSpPr>
        <p:spPr>
          <a:xfrm>
            <a:off x="-11176" y="0"/>
            <a:ext cx="6425624" cy="6858000"/>
          </a:xfrm>
          <a:prstGeom prst="rect">
            <a:avLst/>
          </a:prstGeom>
          <a:solidFill>
            <a:srgbClr val="732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76F502-1970-456C-A23C-B13371545FE6}"/>
              </a:ext>
            </a:extLst>
          </p:cNvPr>
          <p:cNvSpPr txBox="1"/>
          <p:nvPr userDrawn="1"/>
        </p:nvSpPr>
        <p:spPr>
          <a:xfrm>
            <a:off x="2673717" y="6133006"/>
            <a:ext cx="3641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1800" b="1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PowerPlatformMadrid</a:t>
            </a:r>
            <a:endParaRPr lang="en-US" sz="1800" b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4793B-6555-4ED2-B5ED-08C84874D0D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300991"/>
            <a:ext cx="4587643" cy="131390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noProof="0" dirty="0"/>
              <a:t>Nombre del/la ponente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9DA8F-203A-4878-9548-861F52C6F2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40328"/>
            <a:ext cx="4928870" cy="2693324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s-ES" noProof="0" dirty="0"/>
              <a:t>Título de la sesión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351965-7EA0-4CBA-9985-9EDABEEA43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" y="5038956"/>
            <a:ext cx="1334071" cy="139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712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Intr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48518F-33D3-49EC-8113-D8C621711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6811620" y="0"/>
            <a:ext cx="5379415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E8AEF51-F89E-4E34-997D-1CCC5B91B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412" y="1204118"/>
            <a:ext cx="5378450" cy="1884363"/>
          </a:xfrm>
        </p:spPr>
        <p:txBody>
          <a:bodyPr anchor="t">
            <a:noAutofit/>
          </a:bodyPr>
          <a:lstStyle>
            <a:lvl1pPr>
              <a:defRPr sz="5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s-ES" noProof="0" dirty="0"/>
              <a:t>Datos de presentador(a)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147BC5EC-9BCC-4DB8-9927-D8FB56A7E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6722" y="3403600"/>
            <a:ext cx="5378795" cy="3021263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r>
              <a:rPr lang="es-ES" noProof="0" dirty="0"/>
              <a:t>Datos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2D1139AF-434E-4AA0-A54B-27EC1CCAEEDE}"/>
              </a:ext>
            </a:extLst>
          </p:cNvPr>
          <p:cNvSpPr txBox="1"/>
          <p:nvPr userDrawn="1"/>
        </p:nvSpPr>
        <p:spPr>
          <a:xfrm>
            <a:off x="2148965" y="6488668"/>
            <a:ext cx="406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1800" b="0" dirty="0" err="1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PowerPlatformMadrid</a:t>
            </a:r>
            <a:endParaRPr lang="en-US" sz="1800" b="0" dirty="0">
              <a:solidFill>
                <a:srgbClr val="732773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5735FDDD-9342-4BFD-AC48-5CEBCE0E4A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7" y="6116041"/>
            <a:ext cx="690685" cy="71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97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F2EAD-E771-4FE5-B233-F97446E55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noProof="0" dirty="0"/>
              <a:t>Texto en el título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872A-6457-4D78-A4CB-222090A733B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457064"/>
            <a:ext cx="5181600" cy="4351338"/>
          </a:xfrm>
        </p:spPr>
        <p:txBody>
          <a:bodyPr/>
          <a:lstStyle/>
          <a:p>
            <a:pPr lvl="0"/>
            <a:r>
              <a:rPr lang="es-ES" noProof="0" dirty="0"/>
              <a:t>Texto de primer nivel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F70A25-C79D-466E-A51D-2875AEE3AD5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457064"/>
            <a:ext cx="5181600" cy="4351338"/>
          </a:xfrm>
        </p:spPr>
        <p:txBody>
          <a:bodyPr/>
          <a:lstStyle/>
          <a:p>
            <a:pPr lvl="0"/>
            <a:r>
              <a:rPr lang="es-ES" noProof="0" dirty="0"/>
              <a:t>Texto de primer nivel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30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ED121-9015-447A-BD23-A26434E9E8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030043"/>
          </a:xfrm>
        </p:spPr>
        <p:txBody>
          <a:bodyPr/>
          <a:lstStyle>
            <a:lvl1pPr>
              <a:defRPr/>
            </a:lvl1pPr>
          </a:lstStyle>
          <a:p>
            <a:r>
              <a:rPr lang="es-ES" noProof="0" dirty="0"/>
              <a:t>Texto en título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8B377-9DF4-4D81-B90C-EDC75C5399A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145654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noProof="0" dirty="0"/>
              <a:t>Subtítulo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7423A1-1CC8-47F2-A923-8D6C8C1373B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88018" y="2280452"/>
            <a:ext cx="5232033" cy="3566895"/>
          </a:xfrm>
        </p:spPr>
        <p:txBody>
          <a:bodyPr/>
          <a:lstStyle/>
          <a:p>
            <a:pPr lvl="0"/>
            <a:r>
              <a:rPr lang="es-ES" noProof="0" dirty="0"/>
              <a:t>Texto de primer nivel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2B12BD-B677-4067-B39E-D346B7D0629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0612" y="145654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noProof="0" dirty="0"/>
              <a:t>Subtítulo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69166E-FFC9-4082-A169-13F572B39BA5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20064" y="2280452"/>
            <a:ext cx="5257800" cy="3566895"/>
          </a:xfrm>
        </p:spPr>
        <p:txBody>
          <a:bodyPr/>
          <a:lstStyle/>
          <a:p>
            <a:pPr lvl="0"/>
            <a:r>
              <a:rPr lang="es-ES" noProof="0" dirty="0"/>
              <a:t>Texto de primer nivel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8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9C4D0-E67D-431E-BC72-6EF4F6CC6A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noProof="0" dirty="0"/>
              <a:t>Texto en título</a:t>
            </a:r>
          </a:p>
        </p:txBody>
      </p:sp>
    </p:spTree>
    <p:extLst>
      <p:ext uri="{BB962C8B-B14F-4D97-AF65-F5344CB8AC3E}">
        <p14:creationId xmlns:p14="http://schemas.microsoft.com/office/powerpoint/2010/main" val="1900352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4C5121-7410-4246-ADA3-6B8E3DB79483}"/>
              </a:ext>
            </a:extLst>
          </p:cNvPr>
          <p:cNvSpPr txBox="1"/>
          <p:nvPr userDrawn="1"/>
        </p:nvSpPr>
        <p:spPr>
          <a:xfrm>
            <a:off x="7298575" y="6031165"/>
            <a:ext cx="391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1800" b="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PowerPlatformMadrid</a:t>
            </a:r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31C36B3-C489-4CF1-90BD-F1129B6CB1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 noProof="0" dirty="0"/>
              <a:t>Demo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7A35A0B-274F-4D53-BC38-443A621070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63" y="5937556"/>
            <a:ext cx="813795" cy="85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268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336823-2743-4BB6-AEB8-0446CEEDA69D}"/>
              </a:ext>
            </a:extLst>
          </p:cNvPr>
          <p:cNvSpPr/>
          <p:nvPr userDrawn="1"/>
        </p:nvSpPr>
        <p:spPr>
          <a:xfrm>
            <a:off x="0" y="5911918"/>
            <a:ext cx="12192000" cy="954628"/>
          </a:xfrm>
          <a:prstGeom prst="rect">
            <a:avLst/>
          </a:prstGeom>
          <a:solidFill>
            <a:srgbClr val="732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DA0C4F-CCC8-43DB-8B3F-9DAA49069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noProof="0" dirty="0"/>
              <a:t>Texto en el título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C8110-556C-4872-87BB-386BDE933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605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noProof="0" dirty="0"/>
              <a:t>Texto de primer nivel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5A0EE-4465-42FC-8867-34A4EEDD5F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8622" y="615788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B25562-A34D-4D48-9643-4618184114C9}"/>
              </a:ext>
            </a:extLst>
          </p:cNvPr>
          <p:cNvSpPr txBox="1"/>
          <p:nvPr userDrawn="1"/>
        </p:nvSpPr>
        <p:spPr>
          <a:xfrm>
            <a:off x="7257011" y="6222237"/>
            <a:ext cx="3951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1800" b="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PowerPlatformEspaña</a:t>
            </a:r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421D883-C400-4FE8-A642-66621D79E68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10" y="5935005"/>
            <a:ext cx="813795" cy="85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06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7" r:id="rId2"/>
    <p:sldLayoutId id="2147483650" r:id="rId3"/>
    <p:sldLayoutId id="2147483651" r:id="rId4"/>
    <p:sldLayoutId id="2147483666" r:id="rId5"/>
    <p:sldLayoutId id="2147483652" r:id="rId6"/>
    <p:sldLayoutId id="2147483653" r:id="rId7"/>
    <p:sldLayoutId id="2147483654" r:id="rId8"/>
    <p:sldLayoutId id="2147483655" r:id="rId9"/>
    <p:sldLayoutId id="2147483664" r:id="rId10"/>
    <p:sldLayoutId id="2147483665" r:id="rId11"/>
    <p:sldLayoutId id="2147483670" r:id="rId12"/>
    <p:sldLayoutId id="2147483671" r:id="rId13"/>
    <p:sldLayoutId id="2147483672" r:id="rId14"/>
    <p:sldLayoutId id="2147483674" r:id="rId15"/>
    <p:sldLayoutId id="2147483662" r:id="rId16"/>
    <p:sldLayoutId id="2147483661" r:id="rId17"/>
    <p:sldLayoutId id="2147483676" r:id="rId18"/>
    <p:sldLayoutId id="2147483673" r:id="rId19"/>
    <p:sldLayoutId id="2147483656" r:id="rId20"/>
    <p:sldLayoutId id="2147483657" r:id="rId21"/>
    <p:sldLayoutId id="2147483658" r:id="rId22"/>
    <p:sldLayoutId id="2147483659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biusergroup.com/communities/community-home?CommunityKey=0c73199d-eee9-4ea8-8337-6923c09dc0ad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hyperlink" Target="https://www.meetup.com/es-ES/Power-BI-Barcelona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://www.talks4kids.com/" TargetMode="Externa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hyperlink" Target="https://es.theodora.org/e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bit.ly/2TKLRJ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bit.ly/2ZKmDio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_pORs6FFuY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urmoo.com/2020/05/26/did-you-know-you-can-now-selectively-show-report-pages-for-specific-users-in-power-bi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ferranchopo.com/2020/04/22/covid-19-pdf-generator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vents.bizzabo.com/maraton-virtual-power-platform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oc&#237;oromerolopez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meetup.com/es-ES/Dynamic-Communities-Mallorca/" TargetMode="External"/><Relationship Id="rId4" Type="http://schemas.openxmlformats.org/officeDocument/2006/relationships/hyperlink" Target="https://www.linkedin.com/in/tgranell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2T6U3DN" TargetMode="Externa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es-ES/Power-Platform-Madrid/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gif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way.office.com/pfaxaHaijsR8UPeE?ref=Lin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kqay02p7E15AzFLsiCYYRA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F46416-4FE7-4296-B3AA-5796DC5969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Comunidad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673BA60-8795-4282-80C2-2A832DA3DD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55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Power </a:t>
            </a:r>
            <a:r>
              <a:rPr lang="en-US" dirty="0"/>
              <a:t>Platform</a:t>
            </a:r>
            <a:r>
              <a:rPr lang="es-ES" dirty="0"/>
              <a:t> España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87316FB-0AF0-4F93-813D-77F72A8AA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Próximos encuentros</a:t>
            </a:r>
          </a:p>
          <a:p>
            <a:pPr lvl="1"/>
            <a:r>
              <a:rPr lang="es-ES" dirty="0"/>
              <a:t>PUG Albacete 29.05 18:00</a:t>
            </a:r>
          </a:p>
          <a:p>
            <a:pPr lvl="2"/>
            <a:r>
              <a:rPr lang="en-US" sz="1200" dirty="0">
                <a:hlinkClick r:id="rId3"/>
              </a:rPr>
              <a:t>https://www.pbiusergroup.com/communities/community-home?CommunityKey=0c73199d-eee9-4ea8-8337-6923c09dc0ad</a:t>
            </a:r>
            <a:endParaRPr lang="en-US" sz="1200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r>
              <a:rPr lang="es-ES" dirty="0"/>
              <a:t>PUG Barcelona 16.06 – 21.00</a:t>
            </a:r>
          </a:p>
          <a:p>
            <a:pPr lvl="2"/>
            <a:r>
              <a:rPr lang="en-US" sz="1200" dirty="0">
                <a:hlinkClick r:id="rId4"/>
              </a:rPr>
              <a:t>https://www.meetup.com/es-ES/Power-BI-Barcelona/</a:t>
            </a:r>
            <a:endParaRPr lang="es-ES" sz="1200" dirty="0"/>
          </a:p>
          <a:p>
            <a:pPr lvl="2"/>
            <a:r>
              <a:rPr lang="en-US" sz="1800" dirty="0"/>
              <a:t>"Power Query and M; The Lightsaber for the Data Jedi" by Reza Rad (from RADACAD)</a:t>
            </a:r>
            <a:endParaRPr lang="es-ES" sz="18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72B6CBB-4E9A-4F37-BBC7-71228DC3F2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655" y="2667990"/>
            <a:ext cx="3442687" cy="96817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867CD58-06A7-4127-810C-C8CB4AA098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4593" y="4711073"/>
            <a:ext cx="6542809" cy="116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1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Talks4Kids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87316FB-0AF0-4F93-813D-77F72A8AA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Evento técnico y solidario 01.07.2020  #Talks4Kids </a:t>
            </a:r>
            <a:r>
              <a:rPr lang="es-ES" dirty="0">
                <a:solidFill>
                  <a:srgbClr val="0070C0"/>
                </a:solidFill>
              </a:rPr>
              <a:t>@</a:t>
            </a:r>
            <a:r>
              <a:rPr lang="en-US" dirty="0">
                <a:solidFill>
                  <a:srgbClr val="0070C0"/>
                </a:solidFill>
              </a:rPr>
              <a:t>talks4kids</a:t>
            </a:r>
          </a:p>
          <a:p>
            <a:pPr lvl="1"/>
            <a:r>
              <a:rPr lang="en-US" dirty="0">
                <a:hlinkClick r:id="rId3"/>
              </a:rPr>
              <a:t>http://www.talks4kids.com/</a:t>
            </a:r>
            <a:r>
              <a:rPr lang="en-US" dirty="0"/>
              <a:t>                </a:t>
            </a:r>
            <a:r>
              <a:rPr lang="en-US" dirty="0">
                <a:hlinkClick r:id="rId4"/>
              </a:rPr>
              <a:t>https://es.theodora.org/es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2F4E46A-2A38-42BA-90E0-176CEC66A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2548" y="2400382"/>
            <a:ext cx="4399234" cy="336249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8DF4E45-A9DA-4CDC-ABC5-650AA95786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5936" y="2400381"/>
            <a:ext cx="6302692" cy="336249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3879785-867A-4905-9329-DD8086741B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936" y="2398936"/>
            <a:ext cx="6302692" cy="336249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DD016B8-4EBF-439A-A0CE-8E6FC7A370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5542" y="2293936"/>
            <a:ext cx="6313086" cy="358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1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Proyecto </a:t>
            </a:r>
            <a:r>
              <a:rPr lang="en-US" dirty="0"/>
              <a:t>Regional Government Emergency and Monitoring Solution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835993D-CF2F-4002-A111-961BC3333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189" y="4097438"/>
            <a:ext cx="5801509" cy="216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476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Resultados Encuesta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6947197-94E6-421D-A993-DF5980753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262" y="1395168"/>
            <a:ext cx="7819697" cy="439643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F839068-D445-4100-8FC2-687E2E793A4E}"/>
              </a:ext>
            </a:extLst>
          </p:cNvPr>
          <p:cNvSpPr txBox="1"/>
          <p:nvPr/>
        </p:nvSpPr>
        <p:spPr>
          <a:xfrm>
            <a:off x="9101959" y="5422269"/>
            <a:ext cx="2605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4"/>
              </a:rPr>
              <a:t>https://bit.ly/2TKLRJG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29151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Artículos Destacados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1FD9F16-8F13-41F6-A5D3-8D16C4E5F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237" y="1363723"/>
            <a:ext cx="6283247" cy="417130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0183C36-B552-46B9-91CD-A67CC4607E95}"/>
              </a:ext>
            </a:extLst>
          </p:cNvPr>
          <p:cNvSpPr txBox="1"/>
          <p:nvPr/>
        </p:nvSpPr>
        <p:spPr>
          <a:xfrm>
            <a:off x="8247538" y="5165696"/>
            <a:ext cx="2882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4"/>
              </a:rPr>
              <a:t>https://bit.ly/2ZKmDio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1348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Artículos Destacados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D6C7EE1-9ED1-4811-91D3-C634BF98E718}"/>
              </a:ext>
            </a:extLst>
          </p:cNvPr>
          <p:cNvSpPr txBox="1"/>
          <p:nvPr/>
        </p:nvSpPr>
        <p:spPr>
          <a:xfrm>
            <a:off x="1539446" y="5351160"/>
            <a:ext cx="5304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3"/>
              </a:rPr>
              <a:t>https://www.youtube.com/watch?v=K_pORs6FFuY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FE9A34-1FAF-46E8-B5ED-141F29DF0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491" y="1531930"/>
            <a:ext cx="6878593" cy="3819230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23F8BBFF-EB70-42AF-8580-7F94C74BE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3584" y="3266465"/>
            <a:ext cx="5488459" cy="77987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dirty="0"/>
              <a:t>Seguridad a nivel de página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002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Artículos Destacados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D6C7EE1-9ED1-4811-91D3-C634BF98E718}"/>
              </a:ext>
            </a:extLst>
          </p:cNvPr>
          <p:cNvSpPr txBox="1"/>
          <p:nvPr/>
        </p:nvSpPr>
        <p:spPr>
          <a:xfrm>
            <a:off x="259491" y="5466982"/>
            <a:ext cx="118043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https://www.fourmoo.com/2020/05/26/did-you-know-you-can-now-selectively-show-report-pages-for-specific-users-in-power-bi/</a:t>
            </a:r>
            <a:endParaRPr lang="es-ES" sz="1600" dirty="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23F8BBFF-EB70-42AF-8580-7F94C74BE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3584" y="3266465"/>
            <a:ext cx="5488459" cy="77987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dirty="0"/>
              <a:t>Seguridad a nivel de página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8E4396E-BB50-4F60-B77F-2A21DA375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509" y="1812259"/>
            <a:ext cx="6571996" cy="323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67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Artículos Destacados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A863051-0628-430A-A520-BF43DBF3D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388" y="1395168"/>
            <a:ext cx="3631710" cy="4375437"/>
          </a:xfrm>
          <a:prstGeom prst="rect">
            <a:avLst/>
          </a:prstGeom>
        </p:spPr>
      </p:pic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AE2D5C12-CCC6-4B93-B262-25D2C307C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362" y="2649122"/>
            <a:ext cx="5488459" cy="77987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s-ES" dirty="0"/>
              <a:t>Crea </a:t>
            </a:r>
            <a:r>
              <a:rPr lang="es-ES" dirty="0" err="1"/>
              <a:t>PDFs</a:t>
            </a:r>
            <a:r>
              <a:rPr lang="es-ES" dirty="0"/>
              <a:t> con Power Apps y Power </a:t>
            </a:r>
            <a:r>
              <a:rPr lang="es-ES" dirty="0" err="1"/>
              <a:t>Automate</a:t>
            </a:r>
            <a:endParaRPr lang="en-U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5D7653D-2EE7-4A8A-8826-F266A7C3375C}"/>
              </a:ext>
            </a:extLst>
          </p:cNvPr>
          <p:cNvSpPr txBox="1"/>
          <p:nvPr/>
        </p:nvSpPr>
        <p:spPr>
          <a:xfrm>
            <a:off x="5009486" y="5124274"/>
            <a:ext cx="685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4"/>
              </a:rPr>
              <a:t>https://www.ferranchopo.com/2020/04/22/covid-19-pdf-generator/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02905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Power </a:t>
            </a:r>
            <a:r>
              <a:rPr lang="en-US" dirty="0"/>
              <a:t>Platform</a:t>
            </a:r>
            <a:r>
              <a:rPr lang="es-ES" dirty="0"/>
              <a:t> fuera de España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87316FB-0AF0-4F93-813D-77F72A8AA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s-ES" dirty="0"/>
              <a:t>Crecemos !!! </a:t>
            </a:r>
          </a:p>
          <a:p>
            <a:pPr marL="457200" lvl="1" indent="0">
              <a:buNone/>
            </a:pPr>
            <a:r>
              <a:rPr lang="es-ES" dirty="0"/>
              <a:t>       👏👍🙂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2ACB80C-81C2-46FF-8129-9109A36B8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829" y="1366931"/>
            <a:ext cx="6029325" cy="441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918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Power </a:t>
            </a:r>
            <a:r>
              <a:rPr lang="en-US" dirty="0"/>
              <a:t>Platform</a:t>
            </a:r>
            <a:r>
              <a:rPr lang="es-ES" dirty="0"/>
              <a:t> fuera de España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87316FB-0AF0-4F93-813D-77F72A8AA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s-ES" dirty="0"/>
              <a:t>Crecemos !!! Nuevas comunidades también en LATAM</a:t>
            </a:r>
          </a:p>
          <a:p>
            <a:pPr marL="457200" lvl="1" indent="0" algn="ctr">
              <a:buNone/>
            </a:pPr>
            <a:r>
              <a:rPr lang="es-ES"/>
              <a:t>👏👍🙂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8D503E1-1577-4D58-BDDD-34F24F99D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418" y="2263775"/>
            <a:ext cx="998220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70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F46416-4FE7-4296-B3AA-5796DC5969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Comunidad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434022C-84C3-4354-9F8C-2971962416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424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Eventos Power </a:t>
            </a:r>
            <a:r>
              <a:rPr lang="en-US" dirty="0"/>
              <a:t>Platform</a:t>
            </a:r>
            <a:r>
              <a:rPr lang="es-ES" dirty="0"/>
              <a:t> fuera de España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87316FB-0AF0-4F93-813D-77F72A8AA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r>
              <a:rPr lang="es-ES" dirty="0"/>
              <a:t>Maratón virtual Power </a:t>
            </a:r>
            <a:r>
              <a:rPr lang="en-US" dirty="0"/>
              <a:t>Platform</a:t>
            </a:r>
            <a:r>
              <a:rPr lang="es-ES" dirty="0"/>
              <a:t> del 13 al 23.07</a:t>
            </a:r>
          </a:p>
          <a:p>
            <a:pPr lvl="2"/>
            <a:r>
              <a:rPr lang="en-US" sz="1800" dirty="0">
                <a:hlinkClick r:id="rId3"/>
              </a:rPr>
              <a:t>https://events.bizzabo.com/maraton-virtual-power-platform</a:t>
            </a:r>
            <a:endParaRPr lang="es-ES" sz="1800" dirty="0"/>
          </a:p>
          <a:p>
            <a:pPr lvl="1"/>
            <a:r>
              <a:rPr lang="es-ES" dirty="0"/>
              <a:t>👏👍🙂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1FF3F95-4587-4BCA-8C59-162BF8EC3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888" y="2632386"/>
            <a:ext cx="3232223" cy="317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895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F77558-994C-4CE0-ACED-61CA108C5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Sesiones de hoy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846533-50E8-495F-87FC-005526F47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Sesión 1.- Optimizando procesos de negocio con Microsoft </a:t>
            </a:r>
            <a:r>
              <a:rPr lang="es-ES" dirty="0" err="1"/>
              <a:t>Teams</a:t>
            </a:r>
            <a:r>
              <a:rPr lang="es-ES" dirty="0"/>
              <a:t> y Power </a:t>
            </a:r>
            <a:r>
              <a:rPr lang="es-ES" dirty="0" err="1"/>
              <a:t>Automate</a:t>
            </a:r>
            <a:endParaRPr lang="en-US" dirty="0"/>
          </a:p>
          <a:p>
            <a:pPr lvl="1"/>
            <a:r>
              <a:rPr lang="es-ES" dirty="0"/>
              <a:t>Ponente: Rocío Romero López </a:t>
            </a:r>
            <a:r>
              <a:rPr lang="en-US" dirty="0">
                <a:solidFill>
                  <a:srgbClr val="0070C0"/>
                </a:solidFill>
              </a:rPr>
              <a:t>@</a:t>
            </a:r>
            <a:r>
              <a:rPr lang="en-US" dirty="0" err="1">
                <a:solidFill>
                  <a:srgbClr val="0070C0"/>
                </a:solidFill>
              </a:rPr>
              <a:t>rromero_lopez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 - Valencia</a:t>
            </a:r>
            <a:endParaRPr lang="en-US" dirty="0">
              <a:solidFill>
                <a:srgbClr val="0070C0"/>
              </a:solidFill>
            </a:endParaRPr>
          </a:p>
          <a:p>
            <a:pPr lvl="2"/>
            <a:r>
              <a:rPr lang="en-US" dirty="0">
                <a:hlinkClick r:id="rId3"/>
              </a:rPr>
              <a:t>https://www.linkedin.com/in/</a:t>
            </a:r>
            <a:r>
              <a:rPr lang="en-US" dirty="0" err="1">
                <a:hlinkClick r:id="rId3"/>
              </a:rPr>
              <a:t>rocíoromerolopez</a:t>
            </a:r>
            <a:r>
              <a:rPr lang="en-US" dirty="0">
                <a:hlinkClick r:id="rId3"/>
              </a:rPr>
              <a:t>/</a:t>
            </a:r>
            <a:endParaRPr lang="en-US" dirty="0"/>
          </a:p>
          <a:p>
            <a:pPr lvl="1"/>
            <a:endParaRPr lang="es-ES" dirty="0"/>
          </a:p>
          <a:p>
            <a:r>
              <a:rPr lang="es-ES" dirty="0"/>
              <a:t>Sesión 2.- Por el camino de Dynamics 365 se va a casa del CDS</a:t>
            </a:r>
          </a:p>
          <a:p>
            <a:pPr lvl="1"/>
            <a:r>
              <a:rPr lang="es-ES" dirty="0"/>
              <a:t>Ponente: Toni Granell </a:t>
            </a:r>
            <a:r>
              <a:rPr lang="en-US" dirty="0">
                <a:solidFill>
                  <a:srgbClr val="0070C0"/>
                </a:solidFill>
              </a:rPr>
              <a:t>@</a:t>
            </a:r>
            <a:r>
              <a:rPr lang="en-US" dirty="0" err="1">
                <a:solidFill>
                  <a:srgbClr val="0070C0"/>
                </a:solidFill>
              </a:rPr>
              <a:t>tgranell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– Palma de Mallorca</a:t>
            </a:r>
            <a:endParaRPr lang="es-ES" dirty="0"/>
          </a:p>
          <a:p>
            <a:pPr lvl="2"/>
            <a:r>
              <a:rPr lang="en-US" dirty="0">
                <a:hlinkClick r:id="rId4"/>
              </a:rPr>
              <a:t>https://www.linkedin.com/in/tgranell/</a:t>
            </a:r>
            <a:endParaRPr lang="es-ES" dirty="0"/>
          </a:p>
          <a:p>
            <a:pPr lvl="2"/>
            <a:r>
              <a:rPr lang="en-US" dirty="0"/>
              <a:t>Dynamic Communities Mallorca - @</a:t>
            </a:r>
            <a:r>
              <a:rPr lang="en-US" dirty="0" err="1"/>
              <a:t>PowerMallorca</a:t>
            </a:r>
            <a:endParaRPr lang="en-US" dirty="0"/>
          </a:p>
          <a:p>
            <a:pPr lvl="2"/>
            <a:r>
              <a:rPr lang="en-US" dirty="0">
                <a:hlinkClick r:id="rId5"/>
              </a:rPr>
              <a:t>https://www.meetup.com/es-ES/Dynamic-Communities-Mallorca/</a:t>
            </a:r>
            <a:r>
              <a:rPr lang="en-US" dirty="0"/>
              <a:t> </a:t>
            </a:r>
            <a:endParaRPr lang="es-ES" dirty="0"/>
          </a:p>
          <a:p>
            <a:endParaRPr lang="es-ES" dirty="0"/>
          </a:p>
          <a:p>
            <a:r>
              <a:rPr lang="es-ES" dirty="0"/>
              <a:t>Te invitamos a que nos dejes tus:</a:t>
            </a:r>
          </a:p>
          <a:p>
            <a:pPr lvl="1"/>
            <a:r>
              <a:rPr lang="es-ES" dirty="0"/>
              <a:t>dudas, comentarios, aportaciones y recursos en el chat 👍🙂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15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ES" sz="6000" dirty="0"/>
              <a:t>¡Que disfrutes del evento!</a:t>
            </a:r>
            <a:br>
              <a:rPr lang="es-ES" sz="6000" dirty="0"/>
            </a:br>
            <a:br>
              <a:rPr lang="es-ES" sz="6000" dirty="0"/>
            </a:br>
            <a:r>
              <a:rPr lang="es-ES" dirty="0"/>
              <a:t>👏👍🙂</a:t>
            </a:r>
            <a:endParaRPr lang="es-E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484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000" dirty="0">
                <a:solidFill>
                  <a:schemeClr val="bg1"/>
                </a:solidFill>
              </a:rPr>
              <a:t>Próximo evento</a:t>
            </a:r>
          </a:p>
        </p:txBody>
      </p:sp>
    </p:spTree>
    <p:extLst>
      <p:ext uri="{BB962C8B-B14F-4D97-AF65-F5344CB8AC3E}">
        <p14:creationId xmlns:p14="http://schemas.microsoft.com/office/powerpoint/2010/main" val="1581332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F77558-994C-4CE0-ACED-61CA108C5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Próximo encuentro online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846533-50E8-495F-87FC-005526F47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Fecha</a:t>
            </a:r>
            <a:r>
              <a:rPr lang="es-ES" dirty="0"/>
              <a:t>: 11 de junio 2020</a:t>
            </a:r>
          </a:p>
          <a:p>
            <a:pPr lvl="1"/>
            <a:r>
              <a:rPr lang="es-ES" b="1" dirty="0"/>
              <a:t>Sesión</a:t>
            </a:r>
            <a:r>
              <a:rPr lang="es-ES" dirty="0"/>
              <a:t>: ¿Conoces los parámetros de consulta en Power BI y cómo pueden ayudarte a mejorar tu productividad?</a:t>
            </a:r>
            <a:endParaRPr lang="en-US" dirty="0"/>
          </a:p>
          <a:p>
            <a:pPr lvl="2"/>
            <a:r>
              <a:rPr lang="es-ES" b="1" dirty="0"/>
              <a:t>Ponente</a:t>
            </a:r>
            <a:r>
              <a:rPr lang="es-ES" dirty="0"/>
              <a:t>: Diana Aguilera - Barcelona</a:t>
            </a:r>
          </a:p>
          <a:p>
            <a:pPr lvl="1"/>
            <a:endParaRPr lang="es-ES" b="1"/>
          </a:p>
          <a:p>
            <a:pPr lvl="1"/>
            <a:r>
              <a:rPr lang="es-ES" b="1"/>
              <a:t>Sesión</a:t>
            </a:r>
            <a:r>
              <a:rPr lang="es-ES" dirty="0"/>
              <a:t>: Aprende como realizar Minería de Procesos de forma efectiva en Power BI. Conoce como alcanzas tus metas.</a:t>
            </a:r>
            <a:endParaRPr lang="en-US" dirty="0"/>
          </a:p>
          <a:p>
            <a:pPr lvl="2"/>
            <a:r>
              <a:rPr lang="es-ES" b="1" dirty="0"/>
              <a:t>Ponente</a:t>
            </a:r>
            <a:r>
              <a:rPr lang="es-ES" dirty="0"/>
              <a:t>: </a:t>
            </a:r>
            <a:r>
              <a:rPr lang="es-ES" dirty="0" err="1"/>
              <a:t>Darlis</a:t>
            </a:r>
            <a:r>
              <a:rPr lang="es-ES" dirty="0"/>
              <a:t> Darian </a:t>
            </a:r>
            <a:r>
              <a:rPr lang="es-ES" dirty="0" err="1"/>
              <a:t>Corria</a:t>
            </a:r>
            <a:r>
              <a:rPr lang="es-ES" dirty="0"/>
              <a:t> – Murcia</a:t>
            </a:r>
          </a:p>
          <a:p>
            <a:pPr lvl="2"/>
            <a:endParaRPr lang="en-US" dirty="0"/>
          </a:p>
          <a:p>
            <a:r>
              <a:rPr lang="es-ES" dirty="0"/>
              <a:t>👍🙂 </a:t>
            </a:r>
            <a:r>
              <a:rPr lang="es-ES" b="1" dirty="0"/>
              <a:t>Trae tus dudas y preguntas </a:t>
            </a:r>
            <a:r>
              <a:rPr lang="es-ES" dirty="0"/>
              <a:t>🤔🤷‍♀🤷‍♂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52140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000" dirty="0">
                <a:solidFill>
                  <a:schemeClr val="bg1"/>
                </a:solidFill>
              </a:rPr>
              <a:t>¿Preguntas</a:t>
            </a:r>
            <a:r>
              <a:rPr lang="en-US" sz="6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07497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A036C-BA54-45FC-9987-BE658FE42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4172"/>
            <a:ext cx="9859116" cy="2615150"/>
          </a:xfrm>
        </p:spPr>
        <p:txBody>
          <a:bodyPr>
            <a:normAutofit fontScale="90000"/>
          </a:bodyPr>
          <a:lstStyle/>
          <a:p>
            <a:pPr algn="ctr"/>
            <a:br>
              <a:rPr lang="es-ES" dirty="0">
                <a:solidFill>
                  <a:srgbClr val="732773"/>
                </a:solidFill>
              </a:rPr>
            </a:br>
            <a:r>
              <a:rPr lang="es-ES" dirty="0">
                <a:solidFill>
                  <a:srgbClr val="732773"/>
                </a:solidFill>
              </a:rPr>
              <a:t>No olvides, por favor, rellenar la encuesta:</a:t>
            </a:r>
            <a:br>
              <a:rPr lang="es-ES" dirty="0">
                <a:solidFill>
                  <a:srgbClr val="732773"/>
                </a:solidFill>
              </a:rPr>
            </a:br>
            <a:r>
              <a:rPr lang="es-ES" sz="8900" dirty="0">
                <a:solidFill>
                  <a:srgbClr val="732773"/>
                </a:solidFill>
              </a:rPr>
              <a:t> </a:t>
            </a:r>
            <a:r>
              <a:rPr lang="es-ES" sz="2700" dirty="0">
                <a:solidFill>
                  <a:srgbClr val="732773"/>
                </a:solidFill>
                <a:hlinkClick r:id="rId2"/>
              </a:rPr>
              <a:t>https://bit.ly/2T6U3DN</a:t>
            </a:r>
            <a:r>
              <a:rPr lang="es-ES" sz="2700" dirty="0">
                <a:solidFill>
                  <a:srgbClr val="732773"/>
                </a:solidFill>
              </a:rPr>
              <a:t> </a:t>
            </a:r>
            <a:br>
              <a:rPr lang="es-ES" sz="1600" dirty="0">
                <a:solidFill>
                  <a:srgbClr val="732773"/>
                </a:solidFill>
              </a:rPr>
            </a:br>
            <a:br>
              <a:rPr lang="es-ES" dirty="0">
                <a:solidFill>
                  <a:srgbClr val="732773"/>
                </a:solidFill>
              </a:rPr>
            </a:br>
            <a:r>
              <a:rPr lang="es-ES" dirty="0">
                <a:solidFill>
                  <a:srgbClr val="732773"/>
                </a:solidFill>
              </a:rPr>
              <a:t>Muchas gracias</a:t>
            </a:r>
            <a:br>
              <a:rPr lang="es-ES" dirty="0">
                <a:solidFill>
                  <a:srgbClr val="732773"/>
                </a:solidFill>
              </a:rPr>
            </a:br>
            <a:r>
              <a:rPr lang="es-ES" dirty="0">
                <a:solidFill>
                  <a:srgbClr val="732773"/>
                </a:solidFill>
              </a:rPr>
              <a:t>👏</a:t>
            </a:r>
            <a:br>
              <a:rPr lang="es-ES" dirty="0">
                <a:solidFill>
                  <a:srgbClr val="732773"/>
                </a:solidFill>
              </a:rPr>
            </a:br>
            <a:endParaRPr lang="es-ES" dirty="0">
              <a:solidFill>
                <a:srgbClr val="7327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403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A036C-BA54-45FC-9987-BE658FE42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4172"/>
            <a:ext cx="9859116" cy="2615150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solidFill>
                  <a:srgbClr val="732773"/>
                </a:solidFill>
              </a:rPr>
              <a:t>Muchas gracias</a:t>
            </a:r>
            <a:br>
              <a:rPr lang="es-ES" dirty="0">
                <a:solidFill>
                  <a:srgbClr val="732773"/>
                </a:solidFill>
              </a:rPr>
            </a:br>
            <a:r>
              <a:rPr lang="es-ES" dirty="0">
                <a:solidFill>
                  <a:srgbClr val="732773"/>
                </a:solidFill>
              </a:rPr>
              <a:t>👏</a:t>
            </a:r>
            <a:br>
              <a:rPr lang="es-ES" dirty="0">
                <a:solidFill>
                  <a:srgbClr val="732773"/>
                </a:solidFill>
              </a:rPr>
            </a:br>
            <a:br>
              <a:rPr lang="es-ES" dirty="0">
                <a:solidFill>
                  <a:srgbClr val="732773"/>
                </a:solidFill>
              </a:rPr>
            </a:br>
            <a:r>
              <a:rPr lang="es-ES" dirty="0">
                <a:solidFill>
                  <a:srgbClr val="732773"/>
                </a:solidFill>
              </a:rPr>
              <a:t>Hasta la próxima</a:t>
            </a:r>
            <a:br>
              <a:rPr lang="es-ES" dirty="0">
                <a:solidFill>
                  <a:srgbClr val="732773"/>
                </a:solidFill>
              </a:rPr>
            </a:br>
            <a:r>
              <a:rPr lang="es-ES" dirty="0">
                <a:solidFill>
                  <a:srgbClr val="732773"/>
                </a:solidFill>
              </a:rPr>
              <a:t>🖐</a:t>
            </a:r>
          </a:p>
        </p:txBody>
      </p:sp>
    </p:spTree>
    <p:extLst>
      <p:ext uri="{BB962C8B-B14F-4D97-AF65-F5344CB8AC3E}">
        <p14:creationId xmlns:p14="http://schemas.microsoft.com/office/powerpoint/2010/main" val="1814514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Power </a:t>
            </a:r>
            <a:r>
              <a:rPr lang="en-US" dirty="0"/>
              <a:t>Platform</a:t>
            </a:r>
            <a:r>
              <a:rPr lang="es-ES" dirty="0"/>
              <a:t> Madrid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87316FB-0AF0-4F93-813D-77F72A8AA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Comunidad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3"/>
              </a:rPr>
              <a:t>https://www.meetup.com/es-ES/Power-Platform-Madrid/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9B93BBB-3543-4615-AD85-A754994CF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4413" y="365126"/>
            <a:ext cx="2502401" cy="144115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011864F-D135-47BE-9EA5-7325CB4619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9633" y="1395168"/>
            <a:ext cx="1333500" cy="5715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5EBE9A8-79C0-45D5-A177-C26728E927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3239" y="2385209"/>
            <a:ext cx="5743575" cy="32289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2DA824A-0940-4F63-8B03-2A406DD24A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0497" y="2394734"/>
            <a:ext cx="45529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43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5684B9-CF87-4051-A451-6C79F28C4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Patrocinadores Power </a:t>
            </a:r>
            <a:r>
              <a:rPr lang="en-US" dirty="0"/>
              <a:t>Platform</a:t>
            </a:r>
            <a:r>
              <a:rPr lang="es-ES" dirty="0"/>
              <a:t> Madrid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7C879B-B86F-4797-A26C-2BF0F262C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5332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dirty="0"/>
              <a:t>¡Muchas gracias! </a:t>
            </a:r>
            <a:r>
              <a:rPr lang="es-ES" dirty="0">
                <a:sym typeface="Wingdings" panose="05000000000000000000" pitchFamily="2" charset="2"/>
              </a:rPr>
              <a:t></a:t>
            </a:r>
          </a:p>
          <a:p>
            <a:pPr marL="0" indent="0" algn="ctr">
              <a:buNone/>
            </a:pPr>
            <a:endParaRPr lang="es-ES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s-ES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s-ES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s-ES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s-ES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s-ES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s-ES" dirty="0">
                <a:sym typeface="Wingdings" panose="05000000000000000000" pitchFamily="2" charset="2"/>
              </a:rPr>
              <a:t>Si te animas a patrocinar, acércate, ganamos </a:t>
            </a:r>
            <a:r>
              <a:rPr lang="es-ES" dirty="0" err="1">
                <a:sym typeface="Wingdings" panose="05000000000000000000" pitchFamily="2" charset="2"/>
              </a:rPr>
              <a:t>tod@s</a:t>
            </a:r>
            <a:r>
              <a:rPr lang="es-ES" dirty="0">
                <a:sym typeface="Wingdings" panose="05000000000000000000" pitchFamily="2" charset="2"/>
              </a:rPr>
              <a:t> !!</a:t>
            </a:r>
            <a:endParaRPr lang="en-U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C226596-C9C8-493A-A55E-A962487CA827}"/>
              </a:ext>
            </a:extLst>
          </p:cNvPr>
          <p:cNvSpPr/>
          <p:nvPr/>
        </p:nvSpPr>
        <p:spPr>
          <a:xfrm>
            <a:off x="2063189" y="5397500"/>
            <a:ext cx="7858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12" name="Imagen 11" descr="Imagen que contiene señal, dibujo&#10;&#10;Descripción generada automáticamente">
            <a:extLst>
              <a:ext uri="{FF2B5EF4-FFF2-40B4-BE49-F238E27FC236}">
                <a16:creationId xmlns:a16="http://schemas.microsoft.com/office/drawing/2014/main" id="{80A2994E-BF4B-4C69-A9C9-833393FC8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512" y="2313603"/>
            <a:ext cx="1485202" cy="624505"/>
          </a:xfrm>
          <a:prstGeom prst="rect">
            <a:avLst/>
          </a:prstGeom>
        </p:spPr>
      </p:pic>
      <p:pic>
        <p:nvPicPr>
          <p:cNvPr id="14" name="Imagen 13" descr="Imagen que contiene luz, dibujo&#10;&#10;Descripción generada automáticamente">
            <a:extLst>
              <a:ext uri="{FF2B5EF4-FFF2-40B4-BE49-F238E27FC236}">
                <a16:creationId xmlns:a16="http://schemas.microsoft.com/office/drawing/2014/main" id="{71FC3405-223B-46F6-8298-AC1EAB0F3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547" y="2083891"/>
            <a:ext cx="2472974" cy="1083930"/>
          </a:xfrm>
          <a:prstGeom prst="rect">
            <a:avLst/>
          </a:prstGeom>
        </p:spPr>
      </p:pic>
      <p:pic>
        <p:nvPicPr>
          <p:cNvPr id="16" name="Imagen 15" descr="Imagen que contiene alimentos, dibujo&#10;&#10;Descripción generada automáticamente">
            <a:extLst>
              <a:ext uri="{FF2B5EF4-FFF2-40B4-BE49-F238E27FC236}">
                <a16:creationId xmlns:a16="http://schemas.microsoft.com/office/drawing/2014/main" id="{2E395ACA-9496-4969-8908-E7100886F4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2" b="36773"/>
          <a:stretch/>
        </p:blipFill>
        <p:spPr>
          <a:xfrm>
            <a:off x="1383191" y="4058391"/>
            <a:ext cx="2679850" cy="365738"/>
          </a:xfrm>
          <a:prstGeom prst="rect">
            <a:avLst/>
          </a:prstGeom>
        </p:spPr>
      </p:pic>
      <p:pic>
        <p:nvPicPr>
          <p:cNvPr id="18" name="Imagen 17" descr="Imagen que contiene diferente, amarillo, tabla, tren&#10;&#10;Descripción generada automáticamente">
            <a:extLst>
              <a:ext uri="{FF2B5EF4-FFF2-40B4-BE49-F238E27FC236}">
                <a16:creationId xmlns:a16="http://schemas.microsoft.com/office/drawing/2014/main" id="{4F2F0618-2F72-429E-9A98-6FC31A8827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366" y="3440778"/>
            <a:ext cx="3484310" cy="157490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3A3C272-11D1-4502-AAE5-753B3D5F49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231" y="3239227"/>
            <a:ext cx="1825209" cy="66392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8675D14-8AC5-4572-8B83-F7F7636396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231" y="4153312"/>
            <a:ext cx="2340843" cy="66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Power </a:t>
            </a:r>
            <a:r>
              <a:rPr lang="en-US" dirty="0"/>
              <a:t>Platform</a:t>
            </a:r>
            <a:r>
              <a:rPr lang="es-ES" dirty="0"/>
              <a:t> España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87316FB-0AF0-4F93-813D-77F72A8AA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Comunidad</a:t>
            </a:r>
          </a:p>
          <a:p>
            <a:pPr lvl="1"/>
            <a:r>
              <a:rPr lang="en-US" dirty="0">
                <a:hlinkClick r:id="rId3"/>
              </a:rPr>
              <a:t>https://sway.office.com/pfaxaHaijsR8UPeE?ref=Link</a:t>
            </a:r>
            <a:r>
              <a:rPr lang="en-US" dirty="0"/>
              <a:t> 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924E5613-1FA0-438A-BBD8-1EC86B3880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0" y="2386972"/>
            <a:ext cx="4123650" cy="259457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FA58EA9-F191-4419-8D78-935E148CFC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480" y="2386972"/>
            <a:ext cx="4040833" cy="2594579"/>
          </a:xfrm>
          <a:prstGeom prst="rect">
            <a:avLst/>
          </a:prstGeom>
        </p:spPr>
      </p:pic>
      <p:graphicFrame>
        <p:nvGraphicFramePr>
          <p:cNvPr id="3" name="Tabla 4">
            <a:extLst>
              <a:ext uri="{FF2B5EF4-FFF2-40B4-BE49-F238E27FC236}">
                <a16:creationId xmlns:a16="http://schemas.microsoft.com/office/drawing/2014/main" id="{757725AB-C4BA-4DB1-9DF6-9226E67CE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632218"/>
              </p:ext>
            </p:extLst>
          </p:nvPr>
        </p:nvGraphicFramePr>
        <p:xfrm>
          <a:off x="4803747" y="2386972"/>
          <a:ext cx="2816045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6045">
                  <a:extLst>
                    <a:ext uri="{9D8B030D-6E8A-4147-A177-3AD203B41FA5}">
                      <a16:colId xmlns:a16="http://schemas.microsoft.com/office/drawing/2014/main" val="7397394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400" dirty="0"/>
                        <a:t>Global Power </a:t>
                      </a:r>
                      <a:r>
                        <a:rPr lang="en-US" sz="1400" noProof="0" dirty="0"/>
                        <a:t>Platform</a:t>
                      </a:r>
                      <a:r>
                        <a:rPr lang="es-ES" sz="1400" dirty="0"/>
                        <a:t> </a:t>
                      </a:r>
                      <a:r>
                        <a:rPr lang="en-US" sz="1400" noProof="0" dirty="0"/>
                        <a:t>Bootcamp</a:t>
                      </a:r>
                      <a:r>
                        <a:rPr lang="es-ES" sz="1400" dirty="0"/>
                        <a:t> </a:t>
                      </a:r>
                    </a:p>
                    <a:p>
                      <a:r>
                        <a:rPr lang="es-ES" sz="1400" dirty="0"/>
                        <a:t>España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136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dirty="0"/>
                        <a:t>Alicante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920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dirty="0"/>
                        <a:t>Barcelona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402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dirty="0"/>
                        <a:t>Madrid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310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dirty="0"/>
                        <a:t>Málaga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91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dirty="0"/>
                        <a:t>Palma de Mallorca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811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dirty="0"/>
                        <a:t>Valladolid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114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dirty="0"/>
                        <a:t>Zaragoza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5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6947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5684B9-CF87-4051-A451-6C79F28C4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Patrocinadores Power </a:t>
            </a:r>
            <a:r>
              <a:rPr lang="en-US" dirty="0"/>
              <a:t>Platform</a:t>
            </a:r>
            <a:r>
              <a:rPr lang="es-ES" dirty="0"/>
              <a:t> España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7C879B-B86F-4797-A26C-2BF0F262C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5332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dirty="0"/>
              <a:t>¡Muchas gracias! </a:t>
            </a:r>
            <a:r>
              <a:rPr lang="es-ES" dirty="0">
                <a:sym typeface="Wingdings" panose="05000000000000000000" pitchFamily="2" charset="2"/>
              </a:rPr>
              <a:t></a:t>
            </a:r>
          </a:p>
          <a:p>
            <a:pPr marL="0" indent="0" algn="ctr">
              <a:buNone/>
            </a:pPr>
            <a:endParaRPr lang="es-ES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s-ES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s-ES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s-ES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s-ES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s-ES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s-ES" dirty="0">
                <a:sym typeface="Wingdings" panose="05000000000000000000" pitchFamily="2" charset="2"/>
              </a:rPr>
              <a:t>Si te animas a patrocinar, acércate, ganamos </a:t>
            </a:r>
            <a:r>
              <a:rPr lang="es-ES" dirty="0" err="1">
                <a:sym typeface="Wingdings" panose="05000000000000000000" pitchFamily="2" charset="2"/>
              </a:rPr>
              <a:t>tod@s</a:t>
            </a:r>
            <a:r>
              <a:rPr lang="es-ES" dirty="0">
                <a:sym typeface="Wingdings" panose="05000000000000000000" pitchFamily="2" charset="2"/>
              </a:rPr>
              <a:t> !!</a:t>
            </a:r>
            <a:endParaRPr lang="en-U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C226596-C9C8-493A-A55E-A962487CA827}"/>
              </a:ext>
            </a:extLst>
          </p:cNvPr>
          <p:cNvSpPr/>
          <p:nvPr/>
        </p:nvSpPr>
        <p:spPr>
          <a:xfrm>
            <a:off x="2063189" y="5397500"/>
            <a:ext cx="7858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18" name="Imagen 17" descr="Imagen que contiene diferente, amarillo, tabla, tren&#10;&#10;Descripción generada automáticamente">
            <a:extLst>
              <a:ext uri="{FF2B5EF4-FFF2-40B4-BE49-F238E27FC236}">
                <a16:creationId xmlns:a16="http://schemas.microsoft.com/office/drawing/2014/main" id="{4F2F0618-2F72-429E-9A98-6FC31A882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042" y="2506717"/>
            <a:ext cx="5306660" cy="239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5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Crecemos en Power </a:t>
            </a:r>
            <a:r>
              <a:rPr lang="en-US" dirty="0"/>
              <a:t>Platform</a:t>
            </a:r>
            <a:r>
              <a:rPr lang="es-ES" dirty="0"/>
              <a:t> España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87316FB-0AF0-4F93-813D-77F72A8AA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Comunidad</a:t>
            </a:r>
          </a:p>
          <a:p>
            <a:pPr lvl="1"/>
            <a:r>
              <a:rPr lang="es-ES" dirty="0"/>
              <a:t>Murcia</a:t>
            </a:r>
          </a:p>
          <a:p>
            <a:pPr lvl="1"/>
            <a:r>
              <a:rPr lang="es-ES" dirty="0"/>
              <a:t>Sevilla</a:t>
            </a:r>
          </a:p>
          <a:p>
            <a:pPr lvl="1"/>
            <a:r>
              <a:rPr lang="es-ES" dirty="0"/>
              <a:t>Pamplona</a:t>
            </a:r>
          </a:p>
          <a:p>
            <a:pPr lvl="1"/>
            <a:r>
              <a:rPr lang="en-US" dirty="0"/>
              <a:t>Granada</a:t>
            </a:r>
          </a:p>
          <a:p>
            <a:pPr lvl="1"/>
            <a:r>
              <a:rPr lang="en-US" dirty="0"/>
              <a:t>Valencia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 algn="ctr">
              <a:buNone/>
            </a:pPr>
            <a:r>
              <a:rPr lang="es-ES" dirty="0">
                <a:sym typeface="Wingdings" panose="05000000000000000000" pitchFamily="2" charset="2"/>
              </a:rPr>
              <a:t>¿Te animas a crear comunidad en tu localidad? </a:t>
            </a:r>
          </a:p>
          <a:p>
            <a:pPr marL="457200" lvl="1" indent="0" algn="ctr">
              <a:buNone/>
            </a:pPr>
            <a:r>
              <a:rPr lang="es-ES" dirty="0">
                <a:sym typeface="Wingdings" panose="05000000000000000000" pitchFamily="2" charset="2"/>
              </a:rPr>
              <a:t>¡¡¡ Bien pensado </a:t>
            </a:r>
            <a:r>
              <a:rPr lang="es-ES" dirty="0"/>
              <a:t>👏</a:t>
            </a:r>
            <a:r>
              <a:rPr lang="es-ES" dirty="0">
                <a:sym typeface="Wingdings" panose="05000000000000000000" pitchFamily="2" charset="2"/>
              </a:rPr>
              <a:t> !!! </a:t>
            </a:r>
          </a:p>
          <a:p>
            <a:pPr marL="457200" lvl="1" indent="0" algn="ctr">
              <a:buNone/>
            </a:pPr>
            <a:r>
              <a:rPr lang="es-ES" dirty="0">
                <a:sym typeface="Wingdings" panose="05000000000000000000" pitchFamily="2" charset="2"/>
              </a:rPr>
              <a:t>¿Tienes dudas? </a:t>
            </a:r>
            <a:r>
              <a:rPr lang="es-ES" dirty="0"/>
              <a:t>🤔🤷‍♀🤷‍♂ </a:t>
            </a:r>
            <a:r>
              <a:rPr lang="es-ES" dirty="0">
                <a:sym typeface="Wingdings" panose="05000000000000000000" pitchFamily="2" charset="2"/>
              </a:rPr>
              <a:t>Avísanos, podemos ayudarte !! </a:t>
            </a:r>
            <a:r>
              <a:rPr lang="es-ES" dirty="0"/>
              <a:t>👍🙂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BBF9A6D-019C-4925-9CEE-E49DD2BF4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962" y="1460500"/>
            <a:ext cx="3648075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867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Power </a:t>
            </a:r>
            <a:r>
              <a:rPr lang="en-US" dirty="0"/>
              <a:t>Platform</a:t>
            </a:r>
            <a:r>
              <a:rPr lang="es-ES" dirty="0"/>
              <a:t> España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8C3A73F-5E97-4E98-A98E-B04B779AB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251" y="1243889"/>
            <a:ext cx="4330474" cy="455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694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Power </a:t>
            </a:r>
            <a:r>
              <a:rPr lang="en-US" dirty="0"/>
              <a:t>Platform</a:t>
            </a:r>
            <a:r>
              <a:rPr lang="es-ES" dirty="0"/>
              <a:t> España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87316FB-0AF0-4F93-813D-77F72A8AA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Canal</a:t>
            </a:r>
          </a:p>
          <a:p>
            <a:pPr lvl="1"/>
            <a:r>
              <a:rPr lang="es-ES" dirty="0"/>
              <a:t>Crecemos !!! </a:t>
            </a:r>
          </a:p>
          <a:p>
            <a:pPr marL="457200" lvl="1" indent="0">
              <a:buNone/>
            </a:pPr>
            <a:r>
              <a:rPr lang="es-ES" dirty="0"/>
              <a:t>       👏👍🙂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https://www.youtube.com/channel/UCkqay02p7E15AzFLsiCYYRA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CB927AD-8B0B-4EBD-8A06-BF77E1ADC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443" y="1395168"/>
            <a:ext cx="1724025" cy="4953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E04F737-D90E-4451-8A7B-77ECC4E88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712" y="1395168"/>
            <a:ext cx="4676775" cy="11144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9C93325-120D-4D23-A804-CBE943A03F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8457" y="4500943"/>
            <a:ext cx="5695084" cy="135245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5216CB7-8126-411F-9F2F-DAEEEB888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9978" y="3145682"/>
            <a:ext cx="6952044" cy="131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07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54565A"/>
      </a:dk2>
      <a:lt2>
        <a:srgbClr val="E7E8E9"/>
      </a:lt2>
      <a:accent1>
        <a:srgbClr val="732773"/>
      </a:accent1>
      <a:accent2>
        <a:srgbClr val="54565A"/>
      </a:accent2>
      <a:accent3>
        <a:srgbClr val="A442DC"/>
      </a:accent3>
      <a:accent4>
        <a:srgbClr val="7B7E83"/>
      </a:accent4>
      <a:accent5>
        <a:srgbClr val="D8D9DA"/>
      </a:accent5>
      <a:accent6>
        <a:srgbClr val="B564E3"/>
      </a:accent6>
      <a:hlink>
        <a:srgbClr val="0563C1"/>
      </a:hlink>
      <a:folHlink>
        <a:srgbClr val="0563C1"/>
      </a:folHlink>
    </a:clrScheme>
    <a:fontScheme name="Collaborate Canada">
      <a:majorFont>
        <a:latin typeface="Segoe UI Black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E84158197BABA4EA2B708322E54A03F" ma:contentTypeVersion="2" ma:contentTypeDescription="Crear nuevo documento." ma:contentTypeScope="" ma:versionID="755762fb118efa2856966d6174521dfa">
  <xsd:schema xmlns:xsd="http://www.w3.org/2001/XMLSchema" xmlns:xs="http://www.w3.org/2001/XMLSchema" xmlns:p="http://schemas.microsoft.com/office/2006/metadata/properties" xmlns:ns2="7a01c6eb-1391-4765-b6d1-bfdbdbbea19e" targetNamespace="http://schemas.microsoft.com/office/2006/metadata/properties" ma:root="true" ma:fieldsID="d992aa6afa1e6febfe2b02dbdd3ae9e5" ns2:_="">
    <xsd:import namespace="7a01c6eb-1391-4765-b6d1-bfdbdbbea19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01c6eb-1391-4765-b6d1-bfdbdbbea1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4BD89D9-7255-4D5A-82E5-E966CAEE4330}">
  <ds:schemaRefs>
    <ds:schemaRef ds:uri="http://purl.org/dc/dcmitype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2006/metadata/properties"/>
    <ds:schemaRef ds:uri="http://schemas.microsoft.com/office/infopath/2007/PartnerControls"/>
    <ds:schemaRef ds:uri="eff05f76-6d47-4c14-8e78-d46dfaef9bdc"/>
    <ds:schemaRef ds:uri="3fec88e2-7b8b-42c8-bdb2-d65384baa0ab"/>
  </ds:schemaRefs>
</ds:datastoreItem>
</file>

<file path=customXml/itemProps2.xml><?xml version="1.0" encoding="utf-8"?>
<ds:datastoreItem xmlns:ds="http://schemas.openxmlformats.org/officeDocument/2006/customXml" ds:itemID="{41DCA889-30ED-4ADD-8997-DF9D2153F176}"/>
</file>

<file path=customXml/itemProps3.xml><?xml version="1.0" encoding="utf-8"?>
<ds:datastoreItem xmlns:ds="http://schemas.openxmlformats.org/officeDocument/2006/customXml" ds:itemID="{F011BBF7-1CE1-4050-9514-DB9AE0D56D7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5664</TotalTime>
  <Words>830</Words>
  <Application>Microsoft Office PowerPoint</Application>
  <PresentationFormat>Panorámica</PresentationFormat>
  <Paragraphs>148</Paragraphs>
  <Slides>27</Slides>
  <Notes>22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6" baseType="lpstr">
      <vt:lpstr>Arial</vt:lpstr>
      <vt:lpstr>Calibri</vt:lpstr>
      <vt:lpstr>Consolas</vt:lpstr>
      <vt:lpstr>Gill Sans MT</vt:lpstr>
      <vt:lpstr>Klavika Medium Condensed</vt:lpstr>
      <vt:lpstr>Segoe UI Black</vt:lpstr>
      <vt:lpstr>Segoe UI Semibold</vt:lpstr>
      <vt:lpstr>Segoe UI Semilight</vt:lpstr>
      <vt:lpstr>Office Theme</vt:lpstr>
      <vt:lpstr>Presentación de PowerPoint</vt:lpstr>
      <vt:lpstr>Presentación de PowerPoint</vt:lpstr>
      <vt:lpstr>Power Platform Madrid</vt:lpstr>
      <vt:lpstr>Patrocinadores Power Platform Madrid</vt:lpstr>
      <vt:lpstr>Power Platform España</vt:lpstr>
      <vt:lpstr>Patrocinadores Power Platform España</vt:lpstr>
      <vt:lpstr>Crecemos en Power Platform España</vt:lpstr>
      <vt:lpstr>Power Platform España</vt:lpstr>
      <vt:lpstr>Power Platform España</vt:lpstr>
      <vt:lpstr>Power Platform España</vt:lpstr>
      <vt:lpstr>Talks4Kids</vt:lpstr>
      <vt:lpstr>Proyecto Regional Government Emergency and Monitoring Solution</vt:lpstr>
      <vt:lpstr>Resultados Encuesta</vt:lpstr>
      <vt:lpstr>Artículos Destacados</vt:lpstr>
      <vt:lpstr>Artículos Destacados</vt:lpstr>
      <vt:lpstr>Artículos Destacados</vt:lpstr>
      <vt:lpstr>Artículos Destacados</vt:lpstr>
      <vt:lpstr>Power Platform fuera de España</vt:lpstr>
      <vt:lpstr>Power Platform fuera de España</vt:lpstr>
      <vt:lpstr>Eventos Power Platform fuera de España</vt:lpstr>
      <vt:lpstr>Sesiones de hoy</vt:lpstr>
      <vt:lpstr>¡Que disfrutes del evento!  👏👍🙂</vt:lpstr>
      <vt:lpstr>Próximo evento</vt:lpstr>
      <vt:lpstr>Próximo encuentro online</vt:lpstr>
      <vt:lpstr>¿Preguntas?</vt:lpstr>
      <vt:lpstr> No olvides, por favor, rellenar la encuesta:  https://bit.ly/2T6U3DN   Muchas gracias 👏 </vt:lpstr>
      <vt:lpstr>Muchas gracias 👏  Hasta la próxima 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 to the Presenter</dc:title>
  <dc:creator>Kunal Tripathy</dc:creator>
  <cp:lastModifiedBy>Ana María Bisbé York</cp:lastModifiedBy>
  <cp:revision>152</cp:revision>
  <dcterms:created xsi:type="dcterms:W3CDTF">2020-02-08T21:32:28Z</dcterms:created>
  <dcterms:modified xsi:type="dcterms:W3CDTF">2020-05-28T14:09:40Z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0x010100DE84158197BABA4EA2B708322E54A03F</vt:lpwstr>
  </property>
</Properties>
</file>